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handoutMasterIdLst>
    <p:handoutMasterId r:id="rId5"/>
  </p:handoutMasterIdLst>
  <p:sldIdLst>
    <p:sldId id="259" r:id="rId2"/>
    <p:sldId id="261" r:id="rId3"/>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3656F4"/>
    <a:srgbClr val="5440EA"/>
    <a:srgbClr val="3AC673"/>
    <a:srgbClr val="61ED13"/>
    <a:srgbClr val="045C34"/>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66" autoAdjust="0"/>
  </p:normalViewPr>
  <p:slideViewPr>
    <p:cSldViewPr>
      <p:cViewPr>
        <p:scale>
          <a:sx n="100" d="100"/>
          <a:sy n="100" d="100"/>
        </p:scale>
        <p:origin x="-1014"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 xmlns:a16="http://schemas.microsoft.com/office/drawing/2014/main" id="{3BC887AD-5B87-42FE-957B-0CF7CCCE89F9}"/>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 xmlns:a16="http://schemas.microsoft.com/office/drawing/2014/main" id="{8CEEA137-CCCD-44EA-91C5-41923EA4B890}"/>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BBC14848-F112-4172-88E6-43F4B72FE6BA}" type="datetimeFigureOut">
              <a:rPr kumimoji="1" lang="ja-JP" altLang="en-US" smtClean="0"/>
              <a:t>2017/8/17</a:t>
            </a:fld>
            <a:endParaRPr kumimoji="1" lang="ja-JP" altLang="en-US"/>
          </a:p>
        </p:txBody>
      </p:sp>
      <p:sp>
        <p:nvSpPr>
          <p:cNvPr id="4" name="フッター プレースホルダー 3">
            <a:extLst>
              <a:ext uri="{FF2B5EF4-FFF2-40B4-BE49-F238E27FC236}">
                <a16:creationId xmlns="" xmlns:a16="http://schemas.microsoft.com/office/drawing/2014/main" id="{5F63355C-9D37-42C0-80A1-D783DAECAE2E}"/>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 xmlns:a16="http://schemas.microsoft.com/office/drawing/2014/main" id="{C0962787-D1DD-43FE-B20B-105C8341486A}"/>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405E7105-ECEE-4B0C-93DE-5ABC66B36786}" type="slidenum">
              <a:rPr kumimoji="1" lang="ja-JP" altLang="en-US" smtClean="0"/>
              <a:t>‹#›</a:t>
            </a:fld>
            <a:endParaRPr kumimoji="1" lang="ja-JP" altLang="en-US"/>
          </a:p>
        </p:txBody>
      </p:sp>
    </p:spTree>
    <p:extLst>
      <p:ext uri="{BB962C8B-B14F-4D97-AF65-F5344CB8AC3E}">
        <p14:creationId xmlns:p14="http://schemas.microsoft.com/office/powerpoint/2010/main" val="16058840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D78E0C39-C49C-4288-BAC9-4C48AD07EB38}" type="datetimeFigureOut">
              <a:rPr kumimoji="1" lang="ja-JP" altLang="en-US" smtClean="0"/>
              <a:t>2017/8/17</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3E42EB1E-EA23-4C7E-BA9A-174AA5C76E1F}" type="slidenum">
              <a:rPr kumimoji="1" lang="ja-JP" altLang="en-US" smtClean="0"/>
              <a:t>‹#›</a:t>
            </a:fld>
            <a:endParaRPr kumimoji="1" lang="ja-JP" altLang="en-US"/>
          </a:p>
        </p:txBody>
      </p:sp>
    </p:spTree>
    <p:extLst>
      <p:ext uri="{BB962C8B-B14F-4D97-AF65-F5344CB8AC3E}">
        <p14:creationId xmlns:p14="http://schemas.microsoft.com/office/powerpoint/2010/main" val="18075031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42EB1E-EA23-4C7E-BA9A-174AA5C76E1F}" type="slidenum">
              <a:rPr kumimoji="1" lang="ja-JP" altLang="en-US" smtClean="0"/>
              <a:t>1</a:t>
            </a:fld>
            <a:endParaRPr kumimoji="1" lang="ja-JP" altLang="en-US"/>
          </a:p>
        </p:txBody>
      </p:sp>
    </p:spTree>
    <p:extLst>
      <p:ext uri="{BB962C8B-B14F-4D97-AF65-F5344CB8AC3E}">
        <p14:creationId xmlns:p14="http://schemas.microsoft.com/office/powerpoint/2010/main" val="746188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9"/>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C74A1F6-1677-4697-9706-88A9D029EEAB}" type="datetimeFigureOut">
              <a:rPr kumimoji="1" lang="ja-JP" altLang="en-US" smtClean="0"/>
              <a:t>2017/8/17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1255682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C74A1F6-1677-4697-9706-88A9D029EEAB}" type="datetimeFigureOut">
              <a:rPr kumimoji="1" lang="ja-JP" altLang="en-US" smtClean="0"/>
              <a:t>2017/8/17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2231206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488951"/>
            <a:ext cx="3357563" cy="104013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C74A1F6-1677-4697-9706-88A9D029EEAB}" type="datetimeFigureOut">
              <a:rPr kumimoji="1" lang="ja-JP" altLang="en-US" smtClean="0"/>
              <a:t>2017/8/17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4282414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C74A1F6-1677-4697-9706-88A9D029EEAB}" type="datetimeFigureOut">
              <a:rPr kumimoji="1" lang="ja-JP" altLang="en-US" smtClean="0"/>
              <a:t>2017/8/17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3433255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C74A1F6-1677-4697-9706-88A9D029EEAB}" type="datetimeFigureOut">
              <a:rPr kumimoji="1" lang="ja-JP" altLang="en-US" smtClean="0"/>
              <a:t>2017/8/17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3313487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C74A1F6-1677-4697-9706-88A9D029EEAB}" type="datetimeFigureOut">
              <a:rPr kumimoji="1" lang="ja-JP" altLang="en-US" smtClean="0"/>
              <a:t>2017/8/17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188691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C74A1F6-1677-4697-9706-88A9D029EEAB}" type="datetimeFigureOut">
              <a:rPr kumimoji="1" lang="ja-JP" altLang="en-US" smtClean="0"/>
              <a:t>2017/8/17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3404647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C74A1F6-1677-4697-9706-88A9D029EEAB}" type="datetimeFigureOut">
              <a:rPr kumimoji="1" lang="ja-JP" altLang="en-US" smtClean="0"/>
              <a:t>2017/8/17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3250742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C74A1F6-1677-4697-9706-88A9D029EEAB}" type="datetimeFigureOut">
              <a:rPr kumimoji="1" lang="ja-JP" altLang="en-US" smtClean="0"/>
              <a:t>2017/8/17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1598528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74A1F6-1677-4697-9706-88A9D029EEAB}" type="datetimeFigureOut">
              <a:rPr kumimoji="1" lang="ja-JP" altLang="en-US" smtClean="0"/>
              <a:t>2017/8/17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1878158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1"/>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74A1F6-1677-4697-9706-88A9D029EEAB}" type="datetimeFigureOut">
              <a:rPr kumimoji="1" lang="ja-JP" altLang="en-US" smtClean="0"/>
              <a:t>2017/8/17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2017729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C74A1F6-1677-4697-9706-88A9D029EEAB}" type="datetimeFigureOut">
              <a:rPr kumimoji="1" lang="ja-JP" altLang="en-US" smtClean="0"/>
              <a:t>2017/8/17</a:t>
            </a:fld>
            <a:endParaRPr kumimoji="1" lang="ja-JP" altLang="en-US"/>
          </a:p>
        </p:txBody>
      </p:sp>
      <p:sp>
        <p:nvSpPr>
          <p:cNvPr id="5" name="フッター プレースホルダー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8449075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jpe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hyperlink" Target="mailto:tokyotaiwa10@mofa.go.j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artisticGlass/>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0" y="-1"/>
            <a:ext cx="6858000" cy="1018173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p:spPr>
      </p:pic>
      <p:sp>
        <p:nvSpPr>
          <p:cNvPr id="6" name="タイトル 1"/>
          <p:cNvSpPr txBox="1">
            <a:spLocks/>
          </p:cNvSpPr>
          <p:nvPr/>
        </p:nvSpPr>
        <p:spPr>
          <a:xfrm>
            <a:off x="-13429" y="-1"/>
            <a:ext cx="6858000" cy="2509993"/>
          </a:xfrm>
          <a:prstGeom prst="rect">
            <a:avLst/>
          </a:prstGeom>
        </p:spPr>
        <p:txBody>
          <a:bodyPr>
            <a:normAutofit fontScale="97500"/>
            <a:scene3d>
              <a:camera prst="orthographicFront"/>
              <a:lightRig rig="soft" dir="t">
                <a:rot lat="0" lon="0" rev="10800000"/>
              </a:lightRig>
            </a:scene3d>
            <a:sp3d>
              <a:bevelT w="27940" h="12700"/>
              <a:contourClr>
                <a:srgbClr val="DDDDDD"/>
              </a:contourClr>
            </a:sp3d>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endParaRPr lang="en-US" altLang="ja-JP" sz="1800" b="1" spc="150" dirty="0">
              <a:ln w="11430"/>
              <a:solidFill>
                <a:srgbClr val="F8F8F8"/>
              </a:solidFill>
              <a:effectLst>
                <a:outerShdw blurRad="25400" algn="tl" rotWithShape="0">
                  <a:srgbClr val="000000">
                    <a:alpha val="43000"/>
                  </a:srgbClr>
                </a:outerShdw>
              </a:effectLst>
              <a:latin typeface="游明朝" panose="02020400000000000000" pitchFamily="18" charset="-128"/>
              <a:ea typeface="游明朝" panose="02020400000000000000" pitchFamily="18" charset="-128"/>
            </a:endParaRPr>
          </a:p>
          <a:p>
            <a:endParaRPr lang="en-US" altLang="ja-JP" sz="2500" b="1" spc="150" dirty="0">
              <a:ln w="11430"/>
              <a:solidFill>
                <a:srgbClr val="F8F8F8"/>
              </a:solidFill>
              <a:latin typeface="游明朝" panose="02020400000000000000" pitchFamily="18" charset="-128"/>
              <a:ea typeface="游明朝" panose="02020400000000000000" pitchFamily="18" charset="-128"/>
            </a:endParaRPr>
          </a:p>
          <a:p>
            <a:r>
              <a:rPr lang="ja-JP" altLang="en-US" sz="2500" b="1" spc="150" dirty="0">
                <a:ln w="11430"/>
                <a:solidFill>
                  <a:srgbClr val="F8F8F8"/>
                </a:solidFill>
                <a:latin typeface="ＭＳ Ｐゴシック" panose="020B0600070205080204" pitchFamily="50" charset="-128"/>
                <a:ea typeface="ＭＳ Ｐゴシック" panose="020B0600070205080204" pitchFamily="50" charset="-128"/>
              </a:rPr>
              <a:t>日本・中央アジア外交関係樹立</a:t>
            </a:r>
            <a:r>
              <a:rPr lang="en-US" altLang="ja-JP" sz="2500" b="1" spc="150" dirty="0">
                <a:ln w="11430"/>
                <a:solidFill>
                  <a:srgbClr val="F8F8F8"/>
                </a:solidFill>
                <a:latin typeface="ＭＳ Ｐゴシック" panose="020B0600070205080204" pitchFamily="50" charset="-128"/>
                <a:ea typeface="ＭＳ Ｐゴシック" panose="020B0600070205080204" pitchFamily="50" charset="-128"/>
              </a:rPr>
              <a:t>25</a:t>
            </a:r>
            <a:r>
              <a:rPr lang="ja-JP" altLang="en-US" sz="2500" b="1" spc="150" dirty="0">
                <a:ln w="11430"/>
                <a:solidFill>
                  <a:srgbClr val="F8F8F8"/>
                </a:solidFill>
                <a:latin typeface="ＭＳ Ｐゴシック" panose="020B0600070205080204" pitchFamily="50" charset="-128"/>
                <a:ea typeface="ＭＳ Ｐゴシック" panose="020B0600070205080204" pitchFamily="50" charset="-128"/>
              </a:rPr>
              <a:t>周年記念</a:t>
            </a:r>
            <a:endParaRPr lang="en-US" altLang="ja-JP" sz="2500" b="1" spc="150" dirty="0">
              <a:ln w="11430"/>
              <a:solidFill>
                <a:srgbClr val="F8F8F8"/>
              </a:solidFill>
              <a:latin typeface="ＭＳ Ｐゴシック" panose="020B0600070205080204" pitchFamily="50" charset="-128"/>
              <a:ea typeface="ＭＳ Ｐゴシック" panose="020B0600070205080204" pitchFamily="50" charset="-128"/>
            </a:endParaRPr>
          </a:p>
          <a:p>
            <a:pPr>
              <a:lnSpc>
                <a:spcPts val="500"/>
              </a:lnSpc>
            </a:pPr>
            <a:endParaRPr lang="en-US" altLang="ja-JP" sz="3100" b="1" spc="150" dirty="0">
              <a:ln w="11430"/>
              <a:solidFill>
                <a:srgbClr val="F8F8F8"/>
              </a:solidFill>
              <a:latin typeface="ＭＳ Ｐゴシック" panose="020B0600070205080204" pitchFamily="50" charset="-128"/>
              <a:ea typeface="ＭＳ Ｐゴシック" panose="020B0600070205080204" pitchFamily="50" charset="-128"/>
            </a:endParaRPr>
          </a:p>
          <a:p>
            <a:endParaRPr lang="en-US" altLang="ja-JP" sz="1200" b="1" spc="150" dirty="0">
              <a:ln w="11430"/>
              <a:solidFill>
                <a:srgbClr val="F8F8F8"/>
              </a:solidFill>
              <a:latin typeface="ＭＳ Ｐゴシック" panose="020B0600070205080204" pitchFamily="50" charset="-128"/>
              <a:ea typeface="ＭＳ Ｐゴシック" panose="020B0600070205080204" pitchFamily="50" charset="-128"/>
            </a:endParaRPr>
          </a:p>
          <a:p>
            <a:r>
              <a:rPr lang="ja-JP" altLang="en-US" sz="3100" b="1" spc="150" dirty="0" smtClean="0">
                <a:ln w="11430"/>
                <a:solidFill>
                  <a:srgbClr val="F8F8F8"/>
                </a:solidFill>
                <a:latin typeface="ＭＳ Ｐゴシック" panose="020B0600070205080204" pitchFamily="50" charset="-128"/>
                <a:ea typeface="ＭＳ Ｐゴシック" panose="020B0600070205080204" pitchFamily="50" charset="-128"/>
              </a:rPr>
              <a:t>「中央アジア＋日本」対話</a:t>
            </a:r>
            <a:endParaRPr lang="en-US" altLang="ja-JP" sz="3100" b="1" spc="150" dirty="0" smtClean="0">
              <a:ln w="11430"/>
              <a:solidFill>
                <a:srgbClr val="F8F8F8"/>
              </a:solidFill>
              <a:latin typeface="ＭＳ Ｐゴシック" panose="020B0600070205080204" pitchFamily="50" charset="-128"/>
              <a:ea typeface="ＭＳ Ｐゴシック" panose="020B0600070205080204" pitchFamily="50" charset="-128"/>
            </a:endParaRPr>
          </a:p>
          <a:p>
            <a:r>
              <a:rPr lang="ja-JP" altLang="en-US" sz="3100" b="1" spc="150" dirty="0" smtClean="0">
                <a:ln w="11430"/>
                <a:solidFill>
                  <a:srgbClr val="F8F8F8"/>
                </a:solidFill>
                <a:latin typeface="ＭＳ Ｐゴシック" panose="020B0600070205080204" pitchFamily="50" charset="-128"/>
                <a:ea typeface="ＭＳ Ｐゴシック" panose="020B0600070205080204" pitchFamily="50" charset="-128"/>
              </a:rPr>
              <a:t>第</a:t>
            </a:r>
            <a:r>
              <a:rPr lang="ja-JP" altLang="en-US" sz="3100" b="1" spc="150" dirty="0">
                <a:ln w="11430"/>
                <a:solidFill>
                  <a:srgbClr val="F8F8F8"/>
                </a:solidFill>
                <a:latin typeface="ＭＳ Ｐゴシック" panose="020B0600070205080204" pitchFamily="50" charset="-128"/>
                <a:ea typeface="ＭＳ Ｐゴシック" panose="020B0600070205080204" pitchFamily="50" charset="-128"/>
              </a:rPr>
              <a:t>１０</a:t>
            </a:r>
            <a:r>
              <a:rPr lang="ja-JP" altLang="en-US" sz="3100" b="1" spc="150" dirty="0" smtClean="0">
                <a:ln w="11430"/>
                <a:solidFill>
                  <a:srgbClr val="F8F8F8"/>
                </a:solidFill>
                <a:latin typeface="ＭＳ Ｐゴシック" panose="020B0600070205080204" pitchFamily="50" charset="-128"/>
                <a:ea typeface="ＭＳ Ｐゴシック" panose="020B0600070205080204" pitchFamily="50" charset="-128"/>
              </a:rPr>
              <a:t>回東京対話</a:t>
            </a:r>
            <a:r>
              <a:rPr lang="en-US" altLang="ja-JP" sz="3100" b="1" spc="150" dirty="0">
                <a:ln w="11430"/>
                <a:solidFill>
                  <a:srgbClr val="F8F8F8"/>
                </a:solidFill>
                <a:latin typeface="ＭＳ Ｐゴシック" panose="020B0600070205080204" pitchFamily="50" charset="-128"/>
                <a:ea typeface="ＭＳ Ｐゴシック" panose="020B0600070205080204" pitchFamily="50" charset="-128"/>
              </a:rPr>
              <a:t/>
            </a:r>
            <a:br>
              <a:rPr lang="en-US" altLang="ja-JP" sz="3100" b="1" spc="150" dirty="0">
                <a:ln w="11430"/>
                <a:solidFill>
                  <a:srgbClr val="F8F8F8"/>
                </a:solidFill>
                <a:latin typeface="ＭＳ Ｐゴシック" panose="020B0600070205080204" pitchFamily="50" charset="-128"/>
                <a:ea typeface="ＭＳ Ｐゴシック" panose="020B0600070205080204" pitchFamily="50" charset="-128"/>
              </a:rPr>
            </a:br>
            <a:r>
              <a:rPr lang="ja-JP" altLang="en-US" sz="1600" b="1" spc="150" dirty="0" smtClean="0">
                <a:ln w="11430"/>
                <a:solidFill>
                  <a:srgbClr val="F8F8F8"/>
                </a:solidFill>
                <a:latin typeface="ＭＳ Ｐゴシック" panose="020B0600070205080204" pitchFamily="50" charset="-128"/>
                <a:ea typeface="ＭＳ Ｐゴシック" panose="020B0600070205080204" pitchFamily="50" charset="-128"/>
              </a:rPr>
              <a:t>「日・中央アジア関係の今と未来を展望する」</a:t>
            </a:r>
            <a:endParaRPr lang="ja-JP" altLang="en-US" sz="1600" b="1" spc="150" dirty="0">
              <a:ln w="11430"/>
              <a:solidFill>
                <a:srgbClr val="F8F8F8"/>
              </a:solidFill>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281719" y="5868144"/>
            <a:ext cx="6294562" cy="1554272"/>
          </a:xfrm>
          <a:prstGeom prst="rect">
            <a:avLst/>
          </a:prstGeom>
          <a:noFill/>
        </p:spPr>
        <p:txBody>
          <a:bodyPr wrap="square" rtlCol="0">
            <a:spAutoFit/>
          </a:bodyPr>
          <a:lstStyle/>
          <a:p>
            <a:pPr>
              <a:lnSpc>
                <a:spcPts val="1900"/>
              </a:lnSpc>
            </a:pPr>
            <a:r>
              <a:rPr lang="ja-JP" altLang="en-US"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rPr>
              <a:t>共　催</a:t>
            </a:r>
            <a:r>
              <a:rPr lang="ja-JP" altLang="en-US" b="1" cap="all" dirty="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rPr>
              <a:t>：外務省，グローバル・フォーラム</a:t>
            </a:r>
            <a:endParaRPr kumimoji="1" lang="en-US" altLang="ja-JP" b="1" dirty="0" smtClean="0">
              <a:solidFill>
                <a:srgbClr val="000099"/>
              </a:solidFill>
              <a:latin typeface="游明朝" panose="02020400000000000000" pitchFamily="18" charset="-128"/>
              <a:ea typeface="游明朝" panose="02020400000000000000" pitchFamily="18" charset="-128"/>
            </a:endParaRPr>
          </a:p>
          <a:p>
            <a:pPr>
              <a:lnSpc>
                <a:spcPts val="1900"/>
              </a:lnSpc>
            </a:pPr>
            <a:r>
              <a:rPr lang="ja-JP" altLang="en-US"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cs typeface="+mj-cs"/>
              </a:rPr>
              <a:t>日</a:t>
            </a:r>
            <a:r>
              <a:rPr lang="ja-JP" altLang="en-US" b="1" cap="all" dirty="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cs typeface="+mj-cs"/>
              </a:rPr>
              <a:t>　時：平成</a:t>
            </a:r>
            <a:r>
              <a:rPr lang="ja-JP" altLang="en-US"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cs typeface="+mj-cs"/>
              </a:rPr>
              <a:t>２９年８月</a:t>
            </a:r>
            <a:r>
              <a:rPr lang="ja-JP" altLang="en-US" b="1" cap="all" dirty="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cs typeface="+mj-cs"/>
              </a:rPr>
              <a:t>３１日（木</a:t>
            </a:r>
            <a:r>
              <a:rPr lang="ja-JP" altLang="en-US"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cs typeface="+mj-cs"/>
              </a:rPr>
              <a:t>）１０時～　</a:t>
            </a:r>
            <a:r>
              <a:rPr lang="ja-JP" altLang="en-US"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rPr>
              <a:t>（</a:t>
            </a:r>
            <a:r>
              <a:rPr lang="ja-JP" altLang="en-US" b="1" cap="all" dirty="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rPr>
              <a:t>９：３０受付開始）</a:t>
            </a:r>
            <a:endParaRPr lang="en-US" altLang="ja-JP" b="1" cap="all" dirty="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endParaRPr>
          </a:p>
          <a:p>
            <a:pPr>
              <a:lnSpc>
                <a:spcPts val="1900"/>
              </a:lnSpc>
            </a:pPr>
            <a:r>
              <a:rPr lang="ja-JP" altLang="en-US"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cs typeface="+mj-cs"/>
              </a:rPr>
              <a:t>場</a:t>
            </a:r>
            <a:r>
              <a:rPr lang="ja-JP" altLang="en-US" b="1" cap="all" dirty="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cs typeface="+mj-cs"/>
              </a:rPr>
              <a:t>　所：</a:t>
            </a:r>
            <a:r>
              <a:rPr lang="ja-JP" altLang="en-US"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cs typeface="+mj-cs"/>
              </a:rPr>
              <a:t>外務省</a:t>
            </a:r>
            <a:endParaRPr lang="en-US" altLang="ja-JP"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cs typeface="+mj-cs"/>
            </a:endParaRPr>
          </a:p>
          <a:p>
            <a:pPr>
              <a:lnSpc>
                <a:spcPts val="1900"/>
              </a:lnSpc>
            </a:pPr>
            <a:r>
              <a:rPr lang="ja-JP" altLang="en-US" sz="1600"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cs typeface="+mj-cs"/>
              </a:rPr>
              <a:t>　　　　　・受付：正門中央玄関</a:t>
            </a:r>
            <a:endParaRPr lang="en-US" altLang="ja-JP" sz="1600"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cs typeface="+mj-cs"/>
            </a:endParaRPr>
          </a:p>
          <a:p>
            <a:pPr>
              <a:lnSpc>
                <a:spcPts val="1900"/>
              </a:lnSpc>
            </a:pPr>
            <a:r>
              <a:rPr lang="ja-JP" altLang="en-US" sz="1600"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cs typeface="+mj-cs"/>
              </a:rPr>
              <a:t>　　　　　・</a:t>
            </a:r>
            <a:r>
              <a:rPr lang="ja-JP" altLang="en-US" sz="1600"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rPr>
              <a:t>シンポジウム：北庁舎</a:t>
            </a:r>
            <a:r>
              <a:rPr lang="ja-JP" altLang="en-US" sz="1600" b="1" cap="all" dirty="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rPr>
              <a:t>７階「国際</a:t>
            </a:r>
            <a:r>
              <a:rPr lang="ja-JP" altLang="en-US" sz="1600"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rPr>
              <a:t>会議室」　１０：００</a:t>
            </a:r>
            <a:r>
              <a:rPr lang="ja-JP" altLang="en-US" sz="1600" b="1" cap="all" dirty="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rPr>
              <a:t>～</a:t>
            </a:r>
            <a:r>
              <a:rPr lang="ja-JP" altLang="en-US" sz="1600"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rPr>
              <a:t>１３：１</a:t>
            </a:r>
            <a:r>
              <a:rPr lang="ja-JP" altLang="en-US" sz="1600" b="1" cap="all" dirty="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rPr>
              <a:t>０</a:t>
            </a:r>
            <a:endParaRPr lang="en-US" altLang="ja-JP" sz="1600"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endParaRPr>
          </a:p>
          <a:p>
            <a:pPr>
              <a:lnSpc>
                <a:spcPts val="1900"/>
              </a:lnSpc>
            </a:pPr>
            <a:r>
              <a:rPr lang="ja-JP" altLang="en-US" sz="1600"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cs typeface="+mj-cs"/>
              </a:rPr>
              <a:t>　　　　　・レセプション：新庁舎</a:t>
            </a:r>
            <a:r>
              <a:rPr lang="ja-JP" altLang="en-US" sz="1600" b="1" cap="all" dirty="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cs typeface="+mj-cs"/>
              </a:rPr>
              <a:t>７階「</a:t>
            </a:r>
            <a:r>
              <a:rPr lang="ja-JP" altLang="en-US" sz="1600"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cs typeface="+mj-cs"/>
              </a:rPr>
              <a:t>ニコラスハウス」　</a:t>
            </a:r>
            <a:r>
              <a:rPr lang="ja-JP" altLang="en-US" sz="1600"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rPr>
              <a:t>１３：１５</a:t>
            </a:r>
            <a:r>
              <a:rPr lang="ja-JP" altLang="en-US" sz="1600" b="1" cap="all" dirty="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rPr>
              <a:t>～</a:t>
            </a:r>
            <a:r>
              <a:rPr lang="ja-JP" altLang="en-US" sz="1600" b="1" cap="all" dirty="0" smtClean="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rPr>
              <a:t>１４：４５</a:t>
            </a:r>
            <a:endParaRPr lang="en-US" altLang="ja-JP" sz="1600" b="1" cap="all" dirty="0">
              <a:ln w="9000" cmpd="sng">
                <a:solidFill>
                  <a:schemeClr val="accent4">
                    <a:shade val="50000"/>
                    <a:satMod val="120000"/>
                  </a:schemeClr>
                </a:solidFill>
                <a:prstDash val="solid"/>
              </a:ln>
              <a:solidFill>
                <a:srgbClr val="000099"/>
              </a:solidFill>
              <a:effectLst>
                <a:reflection blurRad="12700" stA="28000" endPos="45000" dist="1000" dir="5400000" sy="-100000" algn="bl" rotWithShape="0"/>
              </a:effectLst>
              <a:latin typeface="ＭＳ Ｐゴシック" panose="020B0600070205080204" pitchFamily="50" charset="-128"/>
              <a:ea typeface="ＭＳ Ｐゴシック" panose="020B0600070205080204" pitchFamily="50" charset="-128"/>
            </a:endParaRPr>
          </a:p>
        </p:txBody>
      </p:sp>
      <p:pic>
        <p:nvPicPr>
          <p:cNvPr id="9" name="Picture 2" descr="C:\Users\a19961\AppData\Local\Microsoft\Windows\Temporary Internet Files\Content.Outlook\IX34C4W5\イメージキャラクター.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3644" b="2492"/>
          <a:stretch/>
        </p:blipFill>
        <p:spPr bwMode="auto">
          <a:xfrm>
            <a:off x="1470581" y="2627784"/>
            <a:ext cx="3916839" cy="302678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3" name="メモ 2"/>
          <p:cNvSpPr/>
          <p:nvPr/>
        </p:nvSpPr>
        <p:spPr>
          <a:xfrm>
            <a:off x="332656" y="7812360"/>
            <a:ext cx="4608512" cy="1008112"/>
          </a:xfrm>
          <a:prstGeom prst="foldedCorner">
            <a:avLst/>
          </a:prstGeom>
          <a:solidFill>
            <a:srgbClr val="3656F4"/>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dirty="0" smtClean="0">
                <a:latin typeface="ＭＳ Ｐゴシック" panose="020B0600070205080204" pitchFamily="50" charset="-128"/>
                <a:ea typeface="ＭＳ Ｐゴシック" panose="020B0600070205080204" pitchFamily="50" charset="-128"/>
              </a:rPr>
              <a:t>参加費無料（要事前申込み。定員</a:t>
            </a:r>
            <a:r>
              <a:rPr lang="ja-JP" altLang="en-US" dirty="0" smtClean="0">
                <a:latin typeface="ＭＳ Ｐゴシック" panose="020B0600070205080204" pitchFamily="50" charset="-128"/>
                <a:ea typeface="ＭＳ Ｐゴシック" panose="020B0600070205080204" pitchFamily="50" charset="-128"/>
              </a:rPr>
              <a:t>有</a:t>
            </a:r>
            <a:r>
              <a:rPr kumimoji="1" lang="ja-JP" altLang="en-US" dirty="0" smtClean="0">
                <a:latin typeface="ＭＳ Ｐゴシック" panose="020B0600070205080204" pitchFamily="50" charset="-128"/>
                <a:ea typeface="ＭＳ Ｐゴシック" panose="020B0600070205080204" pitchFamily="50" charset="-128"/>
              </a:rPr>
              <a:t>），日露同時通訳有</a:t>
            </a:r>
            <a:r>
              <a:rPr lang="ja-JP" altLang="en-US" dirty="0">
                <a:latin typeface="ＭＳ Ｐゴシック" panose="020B0600070205080204" pitchFamily="50" charset="-128"/>
                <a:ea typeface="ＭＳ Ｐゴシック" panose="020B0600070205080204" pitchFamily="50" charset="-128"/>
              </a:rPr>
              <a:t>，</a:t>
            </a:r>
            <a:r>
              <a:rPr kumimoji="1" lang="ja-JP" altLang="en-US" dirty="0" smtClean="0">
                <a:latin typeface="ＭＳ Ｐゴシック" panose="020B0600070205080204" pitchFamily="50" charset="-128"/>
                <a:ea typeface="ＭＳ Ｐゴシック" panose="020B0600070205080204" pitchFamily="50" charset="-128"/>
              </a:rPr>
              <a:t>お申込みは</a:t>
            </a:r>
            <a:r>
              <a:rPr lang="ja-JP" altLang="en-US" dirty="0">
                <a:latin typeface="ＭＳ Ｐゴシック" panose="020B0600070205080204" pitchFamily="50" charset="-128"/>
                <a:ea typeface="ＭＳ Ｐゴシック" panose="020B0600070205080204" pitchFamily="50" charset="-128"/>
              </a:rPr>
              <a:t>次</a:t>
            </a:r>
            <a:r>
              <a:rPr lang="ja-JP" altLang="en-US" dirty="0" smtClean="0">
                <a:latin typeface="ＭＳ Ｐゴシック" panose="020B0600070205080204" pitchFamily="50" charset="-128"/>
                <a:ea typeface="ＭＳ Ｐゴシック" panose="020B0600070205080204" pitchFamily="50" charset="-128"/>
              </a:rPr>
              <a:t>のページへ</a:t>
            </a:r>
            <a:endParaRPr kumimoji="1" lang="ja-JP" altLang="en-US"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551941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476672" y="489248"/>
            <a:ext cx="5904656" cy="914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2400" dirty="0" smtClean="0"/>
              <a:t>参加申込</a:t>
            </a:r>
            <a:r>
              <a:rPr lang="ja-JP" altLang="en-US" sz="2400" dirty="0"/>
              <a:t>フォーム</a:t>
            </a:r>
            <a:endParaRPr kumimoji="1" lang="ja-JP" altLang="en-US" sz="2400" dirty="0"/>
          </a:p>
        </p:txBody>
      </p:sp>
      <p:sp>
        <p:nvSpPr>
          <p:cNvPr id="3" name="正方形/長方形 2"/>
          <p:cNvSpPr/>
          <p:nvPr/>
        </p:nvSpPr>
        <p:spPr>
          <a:xfrm>
            <a:off x="692696" y="1532707"/>
            <a:ext cx="5688632" cy="7532831"/>
          </a:xfrm>
          <a:prstGeom prst="rect">
            <a:avLst/>
          </a:prstGeom>
        </p:spPr>
        <p:txBody>
          <a:bodyPr wrap="square">
            <a:spAutoFit/>
          </a:bodyPr>
          <a:lstStyle/>
          <a:p>
            <a:pPr lvl="0"/>
            <a:r>
              <a:rPr lang="ja-JP" altLang="en-US" sz="1400" dirty="0" smtClean="0">
                <a:solidFill>
                  <a:prstClr val="black"/>
                </a:solidFill>
                <a:latin typeface="ＭＳ Ｐゴシック" panose="020B0600070205080204" pitchFamily="50" charset="-128"/>
                <a:ea typeface="ＭＳ Ｐゴシック" panose="020B0600070205080204" pitchFamily="50" charset="-128"/>
              </a:rPr>
              <a:t>「中央アジア＋日本」対話・第</a:t>
            </a:r>
            <a:r>
              <a:rPr lang="en-US" altLang="ja-JP" sz="1400" dirty="0" smtClean="0">
                <a:solidFill>
                  <a:prstClr val="black"/>
                </a:solidFill>
                <a:latin typeface="ＭＳ Ｐゴシック" panose="020B0600070205080204" pitchFamily="50" charset="-128"/>
                <a:ea typeface="ＭＳ Ｐゴシック" panose="020B0600070205080204" pitchFamily="50" charset="-128"/>
              </a:rPr>
              <a:t>10</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回東京対話の出席をご希望</a:t>
            </a:r>
            <a:r>
              <a:rPr lang="ja-JP" altLang="en-US" sz="1400" dirty="0">
                <a:solidFill>
                  <a:prstClr val="black"/>
                </a:solidFill>
                <a:latin typeface="ＭＳ Ｐゴシック" panose="020B0600070205080204" pitchFamily="50" charset="-128"/>
                <a:ea typeface="ＭＳ Ｐゴシック" panose="020B0600070205080204" pitchFamily="50" charset="-128"/>
              </a:rPr>
              <a:t>される方</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は，○印を付けて必要事項をご記入の上，メールまたは</a:t>
            </a:r>
            <a:r>
              <a:rPr lang="en-US" altLang="ja-JP" sz="1400" dirty="0" smtClean="0">
                <a:solidFill>
                  <a:prstClr val="black"/>
                </a:solidFill>
                <a:latin typeface="ＭＳ Ｐゴシック" panose="020B0600070205080204" pitchFamily="50" charset="-128"/>
                <a:ea typeface="ＭＳ Ｐゴシック" panose="020B0600070205080204" pitchFamily="50" charset="-128"/>
              </a:rPr>
              <a:t>FAX</a:t>
            </a:r>
            <a:r>
              <a:rPr lang="ja-JP" altLang="en-US" sz="1400" dirty="0" err="1" smtClean="0">
                <a:solidFill>
                  <a:prstClr val="black"/>
                </a:solidFill>
                <a:latin typeface="ＭＳ Ｐゴシック" panose="020B0600070205080204" pitchFamily="50" charset="-128"/>
                <a:ea typeface="ＭＳ Ｐゴシック" panose="020B0600070205080204" pitchFamily="50" charset="-128"/>
              </a:rPr>
              <a:t>にて</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お申込みください。</a:t>
            </a:r>
            <a:endParaRPr lang="en-US" altLang="ja-JP" sz="1400"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1400" u="sng" dirty="0" smtClean="0">
                <a:solidFill>
                  <a:prstClr val="black"/>
                </a:solidFill>
                <a:latin typeface="ＭＳ Ｐゴシック" panose="020B0600070205080204" pitchFamily="50" charset="-128"/>
                <a:ea typeface="ＭＳ Ｐゴシック" panose="020B0600070205080204" pitchFamily="50" charset="-128"/>
              </a:rPr>
              <a:t>締め切りは</a:t>
            </a:r>
            <a:r>
              <a:rPr lang="en-US" altLang="ja-JP" sz="1400" u="sng" dirty="0" smtClean="0">
                <a:solidFill>
                  <a:prstClr val="black"/>
                </a:solidFill>
                <a:latin typeface="ＭＳ Ｐゴシック" panose="020B0600070205080204" pitchFamily="50" charset="-128"/>
                <a:ea typeface="ＭＳ Ｐゴシック" panose="020B0600070205080204" pitchFamily="50" charset="-128"/>
              </a:rPr>
              <a:t>8</a:t>
            </a:r>
            <a:r>
              <a:rPr lang="ja-JP" altLang="en-US" sz="1400" u="sng" dirty="0" smtClean="0">
                <a:solidFill>
                  <a:prstClr val="black"/>
                </a:solidFill>
                <a:latin typeface="ＭＳ Ｐゴシック" panose="020B0600070205080204" pitchFamily="50" charset="-128"/>
                <a:ea typeface="ＭＳ Ｐゴシック" panose="020B0600070205080204" pitchFamily="50" charset="-128"/>
              </a:rPr>
              <a:t>月</a:t>
            </a:r>
            <a:r>
              <a:rPr lang="en-US" altLang="ja-JP" sz="1400" u="sng" dirty="0" smtClean="0">
                <a:solidFill>
                  <a:prstClr val="black"/>
                </a:solidFill>
                <a:latin typeface="ＭＳ Ｐゴシック" panose="020B0600070205080204" pitchFamily="50" charset="-128"/>
                <a:ea typeface="ＭＳ Ｐゴシック" panose="020B0600070205080204" pitchFamily="50" charset="-128"/>
              </a:rPr>
              <a:t>25</a:t>
            </a:r>
            <a:r>
              <a:rPr lang="ja-JP" altLang="en-US" sz="1400" u="sng" dirty="0" smtClean="0">
                <a:solidFill>
                  <a:prstClr val="black"/>
                </a:solidFill>
                <a:latin typeface="ＭＳ Ｐゴシック" panose="020B0600070205080204" pitchFamily="50" charset="-128"/>
                <a:ea typeface="ＭＳ Ｐゴシック" panose="020B0600070205080204" pitchFamily="50" charset="-128"/>
              </a:rPr>
              <a:t>日</a:t>
            </a:r>
            <a:r>
              <a:rPr lang="en-US" altLang="ja-JP" sz="1400" u="sng"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400" u="sng" dirty="0" smtClean="0">
                <a:solidFill>
                  <a:prstClr val="black"/>
                </a:solidFill>
                <a:latin typeface="ＭＳ Ｐゴシック" panose="020B0600070205080204" pitchFamily="50" charset="-128"/>
                <a:ea typeface="ＭＳ Ｐゴシック" panose="020B0600070205080204" pitchFamily="50" charset="-128"/>
              </a:rPr>
              <a:t>金</a:t>
            </a:r>
            <a:r>
              <a:rPr lang="en-US" altLang="ja-JP" sz="1400" u="sng" dirty="0" smtClean="0">
                <a:solidFill>
                  <a:prstClr val="black"/>
                </a:solidFill>
                <a:latin typeface="ＭＳ Ｐゴシック" panose="020B0600070205080204" pitchFamily="50" charset="-128"/>
                <a:ea typeface="ＭＳ Ｐゴシック" panose="020B0600070205080204" pitchFamily="50" charset="-128"/>
              </a:rPr>
              <a:t>)17</a:t>
            </a:r>
            <a:r>
              <a:rPr lang="ja-JP" altLang="en-US" sz="1400" u="sng" dirty="0" smtClean="0">
                <a:solidFill>
                  <a:prstClr val="black"/>
                </a:solidFill>
                <a:latin typeface="ＭＳ Ｐゴシック" panose="020B0600070205080204" pitchFamily="50" charset="-128"/>
                <a:ea typeface="ＭＳ Ｐゴシック" panose="020B0600070205080204" pitchFamily="50" charset="-128"/>
              </a:rPr>
              <a:t>時とさせていただきます。</a:t>
            </a:r>
            <a:endParaRPr lang="en-US" altLang="ja-JP" sz="1400" u="sng"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1400" dirty="0" smtClean="0">
                <a:solidFill>
                  <a:prstClr val="black"/>
                </a:solidFill>
                <a:latin typeface="ＭＳ Ｐゴシック" panose="020B0600070205080204" pitchFamily="50" charset="-128"/>
                <a:ea typeface="ＭＳ Ｐゴシック" panose="020B0600070205080204" pitchFamily="50" charset="-128"/>
              </a:rPr>
              <a:t>また，会場の関係上，一般参加者の定員はシンポジウム</a:t>
            </a:r>
            <a:r>
              <a:rPr lang="en-US" altLang="ja-JP" sz="1400" dirty="0" smtClean="0">
                <a:solidFill>
                  <a:prstClr val="black"/>
                </a:solidFill>
                <a:latin typeface="ＭＳ Ｐゴシック" panose="020B0600070205080204" pitchFamily="50" charset="-128"/>
                <a:ea typeface="ＭＳ Ｐゴシック" panose="020B0600070205080204" pitchFamily="50" charset="-128"/>
              </a:rPr>
              <a:t>120</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名とさせていただきます</a:t>
            </a:r>
            <a:r>
              <a:rPr lang="ja-JP" altLang="en-US" sz="1400" dirty="0">
                <a:solidFill>
                  <a:prstClr val="black"/>
                </a:solidFill>
                <a:latin typeface="ＭＳ Ｐゴシック" panose="020B0600070205080204" pitchFamily="50" charset="-128"/>
                <a:ea typeface="ＭＳ Ｐゴシック" panose="020B0600070205080204" pitchFamily="50" charset="-128"/>
              </a:rPr>
              <a:t>が</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，レセプションは定員の</a:t>
            </a:r>
            <a:r>
              <a:rPr lang="en-US" altLang="ja-JP" sz="1400" dirty="0" smtClean="0">
                <a:solidFill>
                  <a:prstClr val="black"/>
                </a:solidFill>
                <a:latin typeface="ＭＳ Ｐゴシック" panose="020B0600070205080204" pitchFamily="50" charset="-128"/>
                <a:ea typeface="ＭＳ Ｐゴシック" panose="020B0600070205080204" pitchFamily="50" charset="-128"/>
              </a:rPr>
              <a:t>80</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名に達しましたので</a:t>
            </a:r>
            <a:r>
              <a:rPr lang="ja-JP" altLang="en-US" sz="1400" smtClean="0">
                <a:solidFill>
                  <a:prstClr val="black"/>
                </a:solidFill>
                <a:latin typeface="ＭＳ Ｐゴシック" panose="020B0600070205080204" pitchFamily="50" charset="-128"/>
                <a:ea typeface="ＭＳ Ｐゴシック" panose="020B0600070205080204" pitchFamily="50" charset="-128"/>
              </a:rPr>
              <a:t>応募</a:t>
            </a:r>
            <a:r>
              <a:rPr lang="ja-JP" altLang="en-US" sz="1400" smtClean="0">
                <a:solidFill>
                  <a:prstClr val="black"/>
                </a:solidFill>
                <a:latin typeface="ＭＳ Ｐゴシック" panose="020B0600070205080204" pitchFamily="50" charset="-128"/>
                <a:ea typeface="ＭＳ Ｐゴシック" panose="020B0600070205080204" pitchFamily="50" charset="-128"/>
              </a:rPr>
              <a:t>終了</a:t>
            </a:r>
            <a:r>
              <a:rPr lang="ja-JP" altLang="en-US" sz="1400">
                <a:solidFill>
                  <a:prstClr val="black"/>
                </a:solidFill>
                <a:latin typeface="ＭＳ Ｐゴシック" panose="020B0600070205080204" pitchFamily="50" charset="-128"/>
                <a:ea typeface="ＭＳ Ｐゴシック" panose="020B0600070205080204" pitchFamily="50" charset="-128"/>
              </a:rPr>
              <a:t>と</a:t>
            </a:r>
            <a:r>
              <a:rPr lang="ja-JP" altLang="en-US" sz="1400" smtClean="0">
                <a:solidFill>
                  <a:prstClr val="black"/>
                </a:solidFill>
                <a:latin typeface="ＭＳ Ｐゴシック" panose="020B0600070205080204" pitchFamily="50" charset="-128"/>
                <a:ea typeface="ＭＳ Ｐゴシック" panose="020B0600070205080204" pitchFamily="50" charset="-128"/>
              </a:rPr>
              <a:t>させて</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いただきます。</a:t>
            </a:r>
            <a:endParaRPr lang="en-US" altLang="ja-JP" sz="1400"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1400" dirty="0" smtClean="0">
                <a:solidFill>
                  <a:prstClr val="black"/>
                </a:solidFill>
                <a:latin typeface="ＭＳ Ｐゴシック" panose="020B0600070205080204" pitchFamily="50" charset="-128"/>
                <a:ea typeface="ＭＳ Ｐゴシック" panose="020B0600070205080204" pitchFamily="50" charset="-128"/>
              </a:rPr>
              <a:t>なお，シンポジウムも定員に達し次第締め切りとさせていただきますのでご了承ください。</a:t>
            </a:r>
            <a:endParaRPr lang="en-US" altLang="ja-JP" sz="1400"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1400" dirty="0" smtClean="0">
                <a:solidFill>
                  <a:prstClr val="black"/>
                </a:solidFill>
                <a:latin typeface="ＭＳ Ｐゴシック" panose="020B0600070205080204" pitchFamily="50" charset="-128"/>
                <a:ea typeface="ＭＳ Ｐゴシック" panose="020B0600070205080204" pitchFamily="50" charset="-128"/>
              </a:rPr>
              <a:t>ご参加いただける方々にはこちらから追ってメール等でご連絡致します。</a:t>
            </a:r>
            <a:r>
              <a:rPr lang="ja-JP" altLang="en-US" sz="900" dirty="0">
                <a:solidFill>
                  <a:prstClr val="black"/>
                </a:solidFill>
                <a:latin typeface="ＭＳ Ｐゴシック" panose="020B0600070205080204" pitchFamily="50" charset="-128"/>
                <a:ea typeface="ＭＳ Ｐゴシック" panose="020B0600070205080204" pitchFamily="50" charset="-128"/>
              </a:rPr>
              <a:t>　　</a:t>
            </a:r>
            <a:endParaRPr lang="en-US" altLang="ja-JP" sz="900" dirty="0">
              <a:solidFill>
                <a:prstClr val="black"/>
              </a:solidFill>
              <a:latin typeface="ＭＳ Ｐゴシック" panose="020B0600070205080204" pitchFamily="50" charset="-128"/>
              <a:ea typeface="ＭＳ Ｐゴシック" panose="020B0600070205080204" pitchFamily="50" charset="-128"/>
            </a:endParaRPr>
          </a:p>
          <a:p>
            <a:r>
              <a:rPr lang="en-US" altLang="ja-JP" sz="1400" dirty="0">
                <a:solidFill>
                  <a:prstClr val="black"/>
                </a:solidFill>
                <a:latin typeface="ＭＳ Ｐゴシック" panose="020B0600070205080204" pitchFamily="50" charset="-128"/>
                <a:ea typeface="ＭＳ Ｐゴシック" panose="020B0600070205080204" pitchFamily="50" charset="-128"/>
              </a:rPr>
              <a:t>E-mail</a:t>
            </a:r>
            <a:r>
              <a:rPr lang="ja-JP" altLang="en-US" sz="1400" dirty="0">
                <a:solidFill>
                  <a:prstClr val="black"/>
                </a:solidFill>
                <a:latin typeface="ＭＳ Ｐゴシック" panose="020B0600070205080204" pitchFamily="50" charset="-128"/>
                <a:ea typeface="ＭＳ Ｐゴシック" panose="020B0600070205080204" pitchFamily="50" charset="-128"/>
              </a:rPr>
              <a:t>：　</a:t>
            </a:r>
            <a:r>
              <a:rPr lang="en-US" altLang="ja-JP" sz="1400" dirty="0" smtClean="0">
                <a:solidFill>
                  <a:prstClr val="black"/>
                </a:solidFill>
                <a:latin typeface="ＭＳ Ｐゴシック" panose="020B0600070205080204" pitchFamily="50" charset="-128"/>
                <a:ea typeface="ＭＳ Ｐゴシック" panose="020B0600070205080204" pitchFamily="50" charset="-128"/>
                <a:hlinkClick r:id="rId2"/>
              </a:rPr>
              <a:t>tokyotaiwa10@mofa.go.jp</a:t>
            </a:r>
            <a:endParaRPr lang="en-US" altLang="ja-JP" sz="1400" dirty="0" smtClean="0">
              <a:solidFill>
                <a:prstClr val="black"/>
              </a:solidFill>
              <a:latin typeface="ＭＳ Ｐゴシック" panose="020B0600070205080204" pitchFamily="50" charset="-128"/>
              <a:ea typeface="ＭＳ Ｐゴシック" panose="020B0600070205080204" pitchFamily="50" charset="-128"/>
            </a:endParaRPr>
          </a:p>
          <a:p>
            <a:pPr lvl="0"/>
            <a:r>
              <a:rPr lang="en-US" altLang="ja-JP" sz="1400" dirty="0" smtClean="0">
                <a:solidFill>
                  <a:prstClr val="black"/>
                </a:solidFill>
                <a:latin typeface="ＭＳ Ｐゴシック" panose="020B0600070205080204" pitchFamily="50" charset="-128"/>
                <a:ea typeface="ＭＳ Ｐゴシック" panose="020B0600070205080204" pitchFamily="50" charset="-128"/>
              </a:rPr>
              <a:t>FAX</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　</a:t>
            </a:r>
            <a:r>
              <a:rPr lang="en-US" altLang="ja-JP" sz="1400" dirty="0" smtClean="0">
                <a:solidFill>
                  <a:prstClr val="black"/>
                </a:solidFill>
                <a:latin typeface="ＭＳ Ｐゴシック" panose="020B0600070205080204" pitchFamily="50" charset="-128"/>
                <a:ea typeface="ＭＳ Ｐゴシック" panose="020B0600070205080204" pitchFamily="50" charset="-128"/>
              </a:rPr>
              <a:t>03-5501-8302</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a:p>
            <a:pPr lvl="0" algn="ctr"/>
            <a:r>
              <a:rPr lang="ja-JP" altLang="en-US" sz="1400" b="1" dirty="0">
                <a:solidFill>
                  <a:prstClr val="black"/>
                </a:solidFill>
                <a:latin typeface="ＭＳ Ｐゴシック" panose="020B0600070205080204" pitchFamily="50" charset="-128"/>
                <a:ea typeface="ＭＳ Ｐゴシック" panose="020B0600070205080204" pitchFamily="50" charset="-128"/>
              </a:rPr>
              <a:t>　　　　　</a:t>
            </a:r>
            <a:endParaRPr lang="en-US" altLang="ja-JP" sz="1400" b="1" dirty="0" smtClean="0">
              <a:solidFill>
                <a:prstClr val="black"/>
              </a:solidFill>
              <a:latin typeface="ＭＳ Ｐゴシック" panose="020B0600070205080204" pitchFamily="50" charset="-128"/>
              <a:ea typeface="ＭＳ Ｐゴシック" panose="020B0600070205080204" pitchFamily="50" charset="-128"/>
            </a:endParaRPr>
          </a:p>
          <a:p>
            <a:pPr lvl="0" algn="ctr"/>
            <a:r>
              <a:rPr lang="ja-JP" altLang="en-US" sz="1400" b="1" dirty="0">
                <a:solidFill>
                  <a:prstClr val="black"/>
                </a:solidFill>
                <a:latin typeface="ＭＳ Ｐゴシック" panose="020B0600070205080204" pitchFamily="50" charset="-128"/>
                <a:ea typeface="ＭＳ Ｐゴシック" panose="020B0600070205080204" pitchFamily="50" charset="-128"/>
              </a:rPr>
              <a:t>　</a:t>
            </a:r>
            <a:r>
              <a:rPr lang="ja-JP" altLang="en-US" sz="1400" b="1" dirty="0" smtClean="0">
                <a:solidFill>
                  <a:prstClr val="black"/>
                </a:solidFill>
                <a:latin typeface="ＭＳ Ｐゴシック" panose="020B0600070205080204" pitchFamily="50" charset="-128"/>
                <a:ea typeface="ＭＳ Ｐゴシック" panose="020B0600070205080204" pitchFamily="50" charset="-128"/>
              </a:rPr>
              <a:t>シンポジウムへの</a:t>
            </a:r>
            <a:r>
              <a:rPr lang="ja-JP" altLang="en-US" sz="1400" b="1" dirty="0">
                <a:solidFill>
                  <a:prstClr val="black"/>
                </a:solidFill>
                <a:latin typeface="ＭＳ Ｐゴシック" panose="020B0600070205080204" pitchFamily="50" charset="-128"/>
                <a:ea typeface="ＭＳ Ｐゴシック" panose="020B0600070205080204" pitchFamily="50" charset="-128"/>
              </a:rPr>
              <a:t>　　　　　　　　 　　</a:t>
            </a:r>
            <a:endParaRPr lang="en-US" altLang="ja-JP" sz="1400" b="1" dirty="0">
              <a:solidFill>
                <a:prstClr val="black"/>
              </a:solidFill>
              <a:latin typeface="ＭＳ Ｐゴシック" panose="020B0600070205080204" pitchFamily="50" charset="-128"/>
              <a:ea typeface="ＭＳ Ｐゴシック" panose="020B0600070205080204" pitchFamily="50" charset="-128"/>
            </a:endParaRPr>
          </a:p>
          <a:p>
            <a:pPr lvl="0" algn="ctr"/>
            <a:r>
              <a:rPr lang="ja-JP" altLang="en-US" sz="1400" b="1" dirty="0">
                <a:solidFill>
                  <a:prstClr val="black"/>
                </a:solidFill>
                <a:latin typeface="ＭＳ Ｐゴシック" panose="020B0600070205080204" pitchFamily="50" charset="-128"/>
                <a:ea typeface="ＭＳ Ｐゴシック" panose="020B0600070205080204" pitchFamily="50" charset="-128"/>
              </a:rPr>
              <a:t>　　　</a:t>
            </a:r>
            <a:r>
              <a:rPr lang="ja-JP" altLang="en-US" sz="1400" b="1" dirty="0" smtClean="0">
                <a:solidFill>
                  <a:prstClr val="black"/>
                </a:solidFill>
                <a:latin typeface="ＭＳ Ｐゴシック" panose="020B0600070205080204" pitchFamily="50" charset="-128"/>
                <a:ea typeface="ＭＳ Ｐゴシック" panose="020B0600070205080204" pitchFamily="50" charset="-128"/>
              </a:rPr>
              <a:t>出席を希望します</a:t>
            </a:r>
            <a:r>
              <a:rPr lang="ja-JP" altLang="en-US" sz="1400" b="1" dirty="0">
                <a:solidFill>
                  <a:prstClr val="black"/>
                </a:solidFill>
                <a:latin typeface="ＭＳ Ｐゴシック" panose="020B0600070205080204" pitchFamily="50" charset="-128"/>
                <a:ea typeface="ＭＳ Ｐゴシック" panose="020B0600070205080204" pitchFamily="50" charset="-128"/>
              </a:rPr>
              <a:t>（　　　　）　　　　　　　</a:t>
            </a:r>
            <a:endParaRPr lang="en-US" altLang="ja-JP" sz="1400" b="1" dirty="0">
              <a:solidFill>
                <a:prstClr val="black"/>
              </a:solidFill>
              <a:latin typeface="ＭＳ Ｐゴシック" panose="020B0600070205080204" pitchFamily="50" charset="-128"/>
              <a:ea typeface="ＭＳ Ｐゴシック" panose="020B0600070205080204" pitchFamily="50" charset="-128"/>
            </a:endParaRPr>
          </a:p>
          <a:p>
            <a:pPr lvl="0"/>
            <a:endParaRPr lang="en-US" altLang="ja-JP" sz="900" dirty="0">
              <a:solidFill>
                <a:prstClr val="black"/>
              </a:solidFill>
              <a:latin typeface="ＭＳ Ｐゴシック" panose="020B0600070205080204" pitchFamily="50" charset="-128"/>
              <a:ea typeface="ＭＳ Ｐゴシック" panose="020B0600070205080204" pitchFamily="50" charset="-128"/>
            </a:endParaRPr>
          </a:p>
          <a:p>
            <a:pPr lvl="0"/>
            <a:endParaRPr lang="ja-JP" altLang="en-US" sz="900" dirty="0">
              <a:solidFill>
                <a:prstClr val="black"/>
              </a:solidFill>
              <a:latin typeface="ＭＳ Ｐゴシック" panose="020B0600070205080204" pitchFamily="50" charset="-128"/>
              <a:ea typeface="ＭＳ Ｐゴシック" panose="020B0600070205080204" pitchFamily="50" charset="-128"/>
            </a:endParaRPr>
          </a:p>
          <a:p>
            <a:pPr lvl="0"/>
            <a:endParaRPr lang="en-US" altLang="ja-JP" sz="1200" u="sng"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1200" u="sng" dirty="0" smtClean="0">
                <a:solidFill>
                  <a:prstClr val="black"/>
                </a:solidFill>
                <a:latin typeface="ＭＳ Ｐゴシック" panose="020B0600070205080204" pitchFamily="50" charset="-128"/>
                <a:ea typeface="ＭＳ Ｐゴシック" panose="020B0600070205080204" pitchFamily="50" charset="-128"/>
              </a:rPr>
              <a:t>氏名（日英両並記）：</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日）　　　　　　　　　                                                         　　　　　　　　　  　　　　　　</a:t>
            </a:r>
            <a:r>
              <a:rPr lang="en-US" altLang="ja-JP" sz="900" u="sng" dirty="0" smtClean="0">
                <a:solidFill>
                  <a:prstClr val="black"/>
                </a:solidFill>
                <a:latin typeface="ＭＳ Ｐゴシック" panose="020B0600070205080204" pitchFamily="50" charset="-128"/>
                <a:ea typeface="ＭＳ Ｐゴシック" panose="020B0600070205080204" pitchFamily="50" charset="-128"/>
              </a:rPr>
              <a:t>. </a:t>
            </a:r>
          </a:p>
          <a:p>
            <a:pPr lvl="0"/>
            <a:endParaRPr lang="en-US" altLang="ja-JP" sz="900" u="sng" dirty="0">
              <a:solidFill>
                <a:prstClr val="black"/>
              </a:solidFill>
              <a:latin typeface="ＭＳ Ｐゴシック" panose="020B0600070205080204" pitchFamily="50" charset="-128"/>
              <a:ea typeface="ＭＳ Ｐゴシック" panose="020B0600070205080204" pitchFamily="50" charset="-128"/>
            </a:endParaRPr>
          </a:p>
          <a:p>
            <a:pPr lvl="0"/>
            <a:endParaRPr lang="en-US" altLang="ja-JP" sz="900" u="sng"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900"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（英）　　　　　　　　　　　　　　　　　　　　　                                                                                             　</a:t>
            </a:r>
            <a:r>
              <a:rPr lang="en-US" altLang="ja-JP" sz="900" u="sng" dirty="0" smtClean="0">
                <a:solidFill>
                  <a:prstClr val="black"/>
                </a:solidFill>
                <a:latin typeface="ＭＳ Ｐゴシック" panose="020B0600070205080204" pitchFamily="50" charset="-128"/>
                <a:ea typeface="ＭＳ Ｐゴシック" panose="020B0600070205080204" pitchFamily="50" charset="-128"/>
              </a:rPr>
              <a:t>.</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dirty="0">
                <a:solidFill>
                  <a:prstClr val="black"/>
                </a:solidFill>
                <a:latin typeface="ＭＳ Ｐゴシック" panose="020B0600070205080204" pitchFamily="50" charset="-128"/>
                <a:ea typeface="ＭＳ Ｐゴシック" panose="020B0600070205080204" pitchFamily="50" charset="-128"/>
              </a:rPr>
              <a:t>　　　　　　　　　　　　　　　　　　　　　　　　　　　　　　　　　　　　   </a:t>
            </a:r>
          </a:p>
          <a:p>
            <a:pPr lvl="0"/>
            <a:endParaRPr lang="en-US" altLang="ja-JP" sz="900" dirty="0">
              <a:solidFill>
                <a:prstClr val="black"/>
              </a:solidFill>
              <a:latin typeface="ＭＳ Ｐゴシック" panose="020B0600070205080204" pitchFamily="50" charset="-128"/>
              <a:ea typeface="ＭＳ Ｐゴシック" panose="020B0600070205080204" pitchFamily="50" charset="-128"/>
            </a:endParaRPr>
          </a:p>
          <a:p>
            <a:pPr lvl="0"/>
            <a:endParaRPr lang="ja-JP" altLang="en-US" sz="900" dirty="0">
              <a:solidFill>
                <a:prstClr val="black"/>
              </a:solidFill>
              <a:latin typeface="ＭＳ Ｐゴシック" panose="020B0600070205080204" pitchFamily="50" charset="-128"/>
              <a:ea typeface="ＭＳ Ｐゴシック" panose="020B0600070205080204" pitchFamily="50" charset="-128"/>
            </a:endParaRPr>
          </a:p>
          <a:p>
            <a:pPr lvl="0"/>
            <a:endParaRPr lang="en-US" altLang="ja-JP" sz="900" u="sng"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1200" u="sng" dirty="0" smtClean="0">
                <a:solidFill>
                  <a:prstClr val="black"/>
                </a:solidFill>
                <a:latin typeface="ＭＳ Ｐゴシック" panose="020B0600070205080204" pitchFamily="50" charset="-128"/>
                <a:ea typeface="ＭＳ Ｐゴシック" panose="020B0600070205080204" pitchFamily="50" charset="-128"/>
              </a:rPr>
              <a:t>所属・肩書き（日英両並記）</a:t>
            </a:r>
            <a:r>
              <a:rPr lang="ja-JP" altLang="en-US" sz="120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（日）　　　　　　　　　　　　                                                         　　　      </a:t>
            </a:r>
            <a:r>
              <a:rPr lang="en-US" altLang="ja-JP" sz="900" u="sng" dirty="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　   </a:t>
            </a:r>
            <a:endParaRPr lang="en-US" altLang="ja-JP" sz="90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endParaRPr>
          </a:p>
          <a:p>
            <a:pPr lvl="0"/>
            <a:endParaRPr lang="en-US" altLang="ja-JP" sz="900" u="sng" dirty="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endParaRPr>
          </a:p>
          <a:p>
            <a:pPr lvl="0"/>
            <a:endParaRPr lang="en-US" altLang="ja-JP" sz="90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endParaRPr>
          </a:p>
          <a:p>
            <a:pPr lvl="0"/>
            <a:r>
              <a:rPr lang="ja-JP" altLang="en-US" sz="900"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 （英）　　　　　　                                                                                                                 　　　　　　 </a:t>
            </a:r>
            <a:r>
              <a:rPr lang="en-US" altLang="ja-JP" sz="105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a:t>
            </a:r>
            <a:r>
              <a:rPr lang="ja-JP" altLang="en-US" sz="105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dirty="0">
                <a:solidFill>
                  <a:prstClr val="black"/>
                </a:solidFill>
                <a:latin typeface="ＭＳ Ｐゴシック" panose="020B0600070205080204" pitchFamily="50" charset="-128"/>
                <a:ea typeface="ＭＳ Ｐゴシック" panose="020B0600070205080204" pitchFamily="50" charset="-128"/>
              </a:rPr>
              <a:t>　　　　　　　　　　　　　　　　 　　　　　　　　　　　　　　　　　　　　　</a:t>
            </a:r>
          </a:p>
          <a:p>
            <a:pPr lvl="0"/>
            <a:endParaRPr lang="en-US" altLang="ja-JP" sz="900" dirty="0">
              <a:solidFill>
                <a:prstClr val="black"/>
              </a:solidFill>
              <a:latin typeface="ＭＳ Ｐゴシック" panose="020B0600070205080204" pitchFamily="50" charset="-128"/>
              <a:ea typeface="ＭＳ Ｐゴシック" panose="020B0600070205080204" pitchFamily="50" charset="-128"/>
            </a:endParaRPr>
          </a:p>
          <a:p>
            <a:pPr lvl="0"/>
            <a:endParaRPr lang="ja-JP" altLang="en-US" sz="900" dirty="0">
              <a:solidFill>
                <a:prstClr val="black"/>
              </a:solidFill>
              <a:latin typeface="ＭＳ Ｐゴシック" panose="020B0600070205080204" pitchFamily="50" charset="-128"/>
              <a:ea typeface="ＭＳ Ｐゴシック" panose="020B0600070205080204" pitchFamily="50" charset="-128"/>
            </a:endParaRPr>
          </a:p>
          <a:p>
            <a:pPr lvl="0"/>
            <a:r>
              <a:rPr lang="ja-JP" altLang="en-US" sz="1400" u="sng" dirty="0" smtClean="0">
                <a:solidFill>
                  <a:prstClr val="black"/>
                </a:solidFill>
                <a:latin typeface="ＭＳ Ｐゴシック" panose="020B0600070205080204" pitchFamily="50" charset="-128"/>
                <a:ea typeface="ＭＳ Ｐゴシック" panose="020B0600070205080204" pitchFamily="50" charset="-128"/>
              </a:rPr>
              <a:t>住所： </a:t>
            </a:r>
            <a:r>
              <a:rPr lang="ja-JP" altLang="en-US" sz="14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en-US" altLang="ja-JP" sz="900" u="sng" dirty="0">
                <a:solidFill>
                  <a:prstClr val="black"/>
                </a:solidFill>
                <a:latin typeface="ＭＳ Ｐゴシック" panose="020B0600070205080204" pitchFamily="50" charset="-128"/>
                <a:ea typeface="ＭＳ Ｐゴシック" panose="020B0600070205080204" pitchFamily="50" charset="-128"/>
              </a:rPr>
              <a:t>.</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dirty="0">
                <a:solidFill>
                  <a:prstClr val="black"/>
                </a:solidFill>
                <a:latin typeface="ＭＳ Ｐゴシック" panose="020B0600070205080204" pitchFamily="50" charset="-128"/>
                <a:ea typeface="ＭＳ Ｐゴシック" panose="020B0600070205080204" pitchFamily="50" charset="-128"/>
              </a:rPr>
              <a:t>　　　　　　　　　　　　　　　 　　　　　　　　　　　　　　　　　　　　　</a:t>
            </a:r>
          </a:p>
          <a:p>
            <a:pPr lvl="0"/>
            <a:endParaRPr lang="en-US" altLang="ja-JP" sz="900" dirty="0">
              <a:solidFill>
                <a:prstClr val="black"/>
              </a:solidFill>
              <a:latin typeface="ＭＳ Ｐゴシック" panose="020B0600070205080204" pitchFamily="50" charset="-128"/>
              <a:ea typeface="ＭＳ Ｐゴシック" panose="020B0600070205080204" pitchFamily="50" charset="-128"/>
            </a:endParaRPr>
          </a:p>
          <a:p>
            <a:pPr lvl="0"/>
            <a:endParaRPr lang="ja-JP" altLang="en-US" sz="900" dirty="0">
              <a:solidFill>
                <a:prstClr val="black"/>
              </a:solidFill>
              <a:latin typeface="ＭＳ Ｐゴシック" panose="020B0600070205080204" pitchFamily="50" charset="-128"/>
              <a:ea typeface="ＭＳ Ｐゴシック" panose="020B0600070205080204" pitchFamily="50" charset="-128"/>
            </a:endParaRPr>
          </a:p>
          <a:p>
            <a:pPr lvl="0"/>
            <a:r>
              <a:rPr lang="ja-JP" altLang="en-US" sz="1200" u="sng" dirty="0" smtClean="0">
                <a:solidFill>
                  <a:prstClr val="black"/>
                </a:solidFill>
                <a:latin typeface="ＭＳ Ｐゴシック" panose="020B0600070205080204" pitchFamily="50" charset="-128"/>
                <a:ea typeface="ＭＳ Ｐゴシック" panose="020B0600070205080204" pitchFamily="50" charset="-128"/>
              </a:rPr>
              <a:t>電話番号：                                                                                                        </a:t>
            </a:r>
            <a:r>
              <a:rPr lang="en-US" altLang="ja-JP" sz="1200" u="sng"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200" u="sng" dirty="0" smtClean="0">
                <a:solidFill>
                  <a:prstClr val="black"/>
                </a:solidFill>
                <a:latin typeface="ＭＳ Ｐゴシック" panose="020B0600070205080204" pitchFamily="50" charset="-128"/>
                <a:ea typeface="ＭＳ Ｐゴシック" panose="020B0600070205080204" pitchFamily="50" charset="-128"/>
              </a:rPr>
              <a:t>　　　　　　　　　　　　　　　　　　　　　　　　　　　　　</a:t>
            </a:r>
            <a:endParaRPr lang="en-US" altLang="ja-JP" sz="1200" u="sng" dirty="0" smtClean="0">
              <a:solidFill>
                <a:prstClr val="black"/>
              </a:solidFill>
              <a:latin typeface="ＭＳ Ｐゴシック" panose="020B0600070205080204" pitchFamily="50" charset="-128"/>
              <a:ea typeface="ＭＳ Ｐゴシック" panose="020B0600070205080204" pitchFamily="50" charset="-128"/>
            </a:endParaRPr>
          </a:p>
          <a:p>
            <a:pPr lvl="0"/>
            <a:endParaRPr lang="en-US" altLang="ja-JP" sz="1200" u="sng" dirty="0" smtClean="0">
              <a:solidFill>
                <a:prstClr val="black"/>
              </a:solidFill>
              <a:latin typeface="ＭＳ Ｐゴシック" panose="020B0600070205080204" pitchFamily="50" charset="-128"/>
              <a:ea typeface="ＭＳ Ｐゴシック" panose="020B0600070205080204" pitchFamily="50" charset="-128"/>
            </a:endParaRPr>
          </a:p>
          <a:p>
            <a:pPr lvl="0"/>
            <a:r>
              <a:rPr lang="en-US" altLang="ja-JP" sz="1200" u="sng" dirty="0" smtClean="0">
                <a:solidFill>
                  <a:prstClr val="black"/>
                </a:solidFill>
                <a:latin typeface="ＭＳ Ｐゴシック" panose="020B0600070205080204" pitchFamily="50" charset="-128"/>
                <a:ea typeface="ＭＳ Ｐゴシック" panose="020B0600070205080204" pitchFamily="50" charset="-128"/>
              </a:rPr>
              <a:t>E-mail</a:t>
            </a:r>
            <a:r>
              <a:rPr lang="ja-JP" altLang="en-US" sz="1200" u="sng" dirty="0" smtClean="0">
                <a:solidFill>
                  <a:prstClr val="black"/>
                </a:solidFill>
                <a:latin typeface="ＭＳ Ｐゴシック" panose="020B0600070205080204" pitchFamily="50" charset="-128"/>
                <a:ea typeface="ＭＳ Ｐゴシック" panose="020B0600070205080204" pitchFamily="50" charset="-128"/>
              </a:rPr>
              <a:t>：</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en-US" altLang="ja-JP" sz="900" u="sng" dirty="0">
                <a:solidFill>
                  <a:prstClr val="black"/>
                </a:solidFill>
                <a:latin typeface="ＭＳ Ｐゴシック" panose="020B0600070205080204" pitchFamily="50" charset="-128"/>
                <a:ea typeface="ＭＳ Ｐゴシック" panose="020B0600070205080204" pitchFamily="50" charset="-128"/>
              </a:rPr>
              <a:t>.</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endParaRPr lang="en-US" altLang="ja-JP" sz="900" u="sng" dirty="0">
              <a:solidFill>
                <a:prstClr val="black"/>
              </a:solidFill>
              <a:latin typeface="ＭＳ Ｐゴシック" panose="020B0600070205080204" pitchFamily="50" charset="-128"/>
              <a:ea typeface="ＭＳ Ｐゴシック" panose="020B0600070205080204" pitchFamily="50" charset="-128"/>
            </a:endParaRPr>
          </a:p>
          <a:p>
            <a:pPr lvl="0"/>
            <a:r>
              <a:rPr lang="ja-JP" altLang="en-US" sz="900" dirty="0">
                <a:solidFill>
                  <a:prstClr val="black"/>
                </a:solidFill>
                <a:latin typeface="ＭＳ Ｐゴシック" panose="020B0600070205080204" pitchFamily="50" charset="-128"/>
                <a:ea typeface="ＭＳ Ｐゴシック" panose="020B0600070205080204" pitchFamily="50" charset="-128"/>
              </a:rPr>
              <a:t>　　     　　　　　　　　　　　           　　　  　　　　　　　　　　 　　　　　　　　　　　　                　　　　　　　　　　　　　　　　　　　　　　　　　　　　</a:t>
            </a:r>
          </a:p>
          <a:p>
            <a:pPr lvl="0"/>
            <a:r>
              <a:rPr lang="ja-JP" altLang="en-US" sz="1400" dirty="0" smtClean="0">
                <a:solidFill>
                  <a:prstClr val="black"/>
                </a:solidFill>
                <a:latin typeface="ＭＳ Ｐゴシック" panose="020B0600070205080204" pitchFamily="50" charset="-128"/>
                <a:ea typeface="ＭＳ Ｐゴシック" panose="020B0600070205080204" pitchFamily="50" charset="-128"/>
              </a:rPr>
              <a:t>お問い合わせ</a:t>
            </a:r>
            <a:endParaRPr lang="en-US" altLang="ja-JP" sz="1400"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1400" dirty="0" smtClean="0">
                <a:solidFill>
                  <a:prstClr val="black"/>
                </a:solidFill>
                <a:latin typeface="ＭＳ Ｐゴシック" panose="020B0600070205080204" pitchFamily="50" charset="-128"/>
                <a:ea typeface="ＭＳ Ｐゴシック" panose="020B0600070205080204" pitchFamily="50" charset="-128"/>
              </a:rPr>
              <a:t>外務省欧州局</a:t>
            </a:r>
            <a:r>
              <a:rPr lang="ja-JP" altLang="en-US" sz="1400" dirty="0">
                <a:solidFill>
                  <a:prstClr val="black"/>
                </a:solidFill>
                <a:latin typeface="ＭＳ Ｐゴシック" panose="020B0600070205080204" pitchFamily="50" charset="-128"/>
                <a:ea typeface="ＭＳ Ｐゴシック" panose="020B0600070205080204" pitchFamily="50" charset="-128"/>
              </a:rPr>
              <a:t>中央</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アジア・コーカサス室　兼盛・柴田</a:t>
            </a:r>
            <a:endParaRPr lang="en-US" altLang="ja-JP" sz="1400" dirty="0" smtClean="0">
              <a:solidFill>
                <a:prstClr val="black"/>
              </a:solidFill>
              <a:latin typeface="ＭＳ Ｐゴシック" panose="020B0600070205080204" pitchFamily="50" charset="-128"/>
              <a:ea typeface="ＭＳ Ｐゴシック" panose="020B0600070205080204" pitchFamily="50" charset="-128"/>
            </a:endParaRPr>
          </a:p>
          <a:p>
            <a:pPr lvl="0"/>
            <a:r>
              <a:rPr lang="en-US" altLang="ja-JP" sz="1400" dirty="0" smtClean="0">
                <a:solidFill>
                  <a:prstClr val="black"/>
                </a:solidFill>
                <a:latin typeface="ＭＳ Ｐゴシック" panose="020B0600070205080204" pitchFamily="50" charset="-128"/>
                <a:ea typeface="ＭＳ Ｐゴシック" panose="020B0600070205080204" pitchFamily="50" charset="-128"/>
              </a:rPr>
              <a:t>TEL</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a:t>
            </a:r>
            <a:r>
              <a:rPr lang="en-US" altLang="ja-JP" sz="1400" dirty="0" smtClean="0">
                <a:solidFill>
                  <a:prstClr val="black"/>
                </a:solidFill>
                <a:latin typeface="ＭＳ Ｐゴシック" panose="020B0600070205080204" pitchFamily="50" charset="-128"/>
                <a:ea typeface="ＭＳ Ｐゴシック" panose="020B0600070205080204" pitchFamily="50" charset="-128"/>
              </a:rPr>
              <a:t>03-5501-8303</a:t>
            </a:r>
            <a:endParaRPr lang="ja-JP" altLang="en-US" sz="1400" dirty="0">
              <a:solidFill>
                <a:prstClr val="black"/>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24967817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1899</TotalTime>
  <Words>163</Words>
  <Application>Microsoft Office PowerPoint</Application>
  <PresentationFormat>画面に合わせる (4:3)</PresentationFormat>
  <Paragraphs>52</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外務省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中央アジア・シンポジウム ～未来を見据えた中央アジアの今：チャンスとチャレンジ～</dc:title>
  <dc:creator>情報通信課</dc:creator>
  <cp:lastModifiedBy>情報通信課</cp:lastModifiedBy>
  <cp:revision>112</cp:revision>
  <cp:lastPrinted>2017-08-17T03:20:24Z</cp:lastPrinted>
  <dcterms:created xsi:type="dcterms:W3CDTF">2015-02-12T08:23:41Z</dcterms:created>
  <dcterms:modified xsi:type="dcterms:W3CDTF">2017-08-17T03:20:39Z</dcterms:modified>
</cp:coreProperties>
</file>