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9756775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00"/>
    <a:srgbClr val="33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" y="-144"/>
      </p:cViewPr>
      <p:guideLst>
        <p:guide orient="horz" pos="2160"/>
        <p:guide pos="307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31758" y="2130426"/>
            <a:ext cx="8293259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63516" y="3886200"/>
            <a:ext cx="682974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89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35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73662" y="274639"/>
            <a:ext cx="2195274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87839" y="274639"/>
            <a:ext cx="642321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56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56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0718" y="4406901"/>
            <a:ext cx="829325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70718" y="2906713"/>
            <a:ext cx="829325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02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87839" y="1600201"/>
            <a:ext cx="430924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9694" y="1600201"/>
            <a:ext cx="430924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39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7839" y="1535113"/>
            <a:ext cx="43109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87839" y="2174875"/>
            <a:ext cx="43109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956307" y="1535113"/>
            <a:ext cx="4312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956307" y="2174875"/>
            <a:ext cx="4312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413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86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036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7839" y="273050"/>
            <a:ext cx="320991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14628" y="273051"/>
            <a:ext cx="545430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87839" y="1435101"/>
            <a:ext cx="320991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05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12396" y="4800600"/>
            <a:ext cx="585406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12396" y="612775"/>
            <a:ext cx="585406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12396" y="5367338"/>
            <a:ext cx="585406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55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87839" y="274638"/>
            <a:ext cx="87810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87839" y="1600201"/>
            <a:ext cx="87810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87839" y="6356351"/>
            <a:ext cx="2276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C4097-8004-4140-A0B7-EC7D6E26AF83}" type="datetimeFigureOut">
              <a:rPr kumimoji="1" lang="ja-JP" altLang="en-US" smtClean="0"/>
              <a:t>2017/5/22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33565" y="6356351"/>
            <a:ext cx="30896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2355" y="6356351"/>
            <a:ext cx="22765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B0CDA-5F77-4CB7-A79F-A07D8EEFEB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6911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619634" y="275388"/>
            <a:ext cx="6716262" cy="761251"/>
          </a:xfrm>
          <a:prstGeom prst="flowChartAlternateProcess">
            <a:avLst/>
          </a:prstGeom>
          <a:solidFill>
            <a:srgbClr val="002060"/>
          </a:solidFill>
        </p:spPr>
        <p:txBody>
          <a:bodyPr>
            <a:noAutofit/>
          </a:bodyPr>
          <a:lstStyle/>
          <a:p>
            <a:r>
              <a:rPr kumimoji="1" lang="ja-JP" altLang="en-US" sz="2400" b="1" dirty="0" smtClean="0">
                <a:solidFill>
                  <a:schemeClr val="bg1"/>
                </a:solidFill>
                <a:latin typeface="+mj-ea"/>
                <a:cs typeface="メイリオ" panose="020B0604030504040204" pitchFamily="50" charset="-128"/>
              </a:rPr>
              <a:t>日本国と世界貿易機関の共同声明のポイント</a:t>
            </a:r>
            <a:endParaRPr kumimoji="1" lang="ja-JP" altLang="en-US" sz="2400" b="1" dirty="0">
              <a:solidFill>
                <a:schemeClr val="bg1"/>
              </a:solidFill>
              <a:latin typeface="+mj-ea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26607" y="1189038"/>
            <a:ext cx="15366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+mj-ea"/>
                <a:ea typeface="+mj-ea"/>
              </a:rPr>
              <a:t>平成</a:t>
            </a:r>
            <a:r>
              <a:rPr lang="ja-JP" altLang="en-US" sz="1600" b="1" dirty="0" smtClean="0">
                <a:latin typeface="+mj-ea"/>
                <a:ea typeface="+mj-ea"/>
              </a:rPr>
              <a:t>２９年５月</a:t>
            </a:r>
            <a:endParaRPr lang="en-US" altLang="ja-JP" sz="1600" b="1" dirty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93007" y="1208945"/>
            <a:ext cx="66008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 smtClean="0">
                <a:solidFill>
                  <a:schemeClr val="accent2">
                    <a:lumMod val="75000"/>
                  </a:schemeClr>
                </a:solidFill>
              </a:rPr>
              <a:t>◎ 自由貿易</a:t>
            </a:r>
            <a:r>
              <a:rPr lang="ja-JP" altLang="en-US" sz="2000" b="1" dirty="0" smtClean="0">
                <a:solidFill>
                  <a:srgbClr val="004D00"/>
                </a:solidFill>
              </a:rPr>
              <a:t>の推進</a:t>
            </a:r>
            <a:r>
              <a:rPr lang="ja-JP" altLang="en-US" sz="2000" b="1" dirty="0" smtClean="0">
                <a:solidFill>
                  <a:schemeClr val="accent2">
                    <a:lumMod val="75000"/>
                  </a:schemeClr>
                </a:solidFill>
              </a:rPr>
              <a:t>のための３つの礎</a:t>
            </a:r>
            <a:endParaRPr lang="en-US" altLang="ja-JP" sz="20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05778" y="4963804"/>
            <a:ext cx="9128955" cy="17055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2438" indent="-452438">
              <a:buNone/>
            </a:pPr>
            <a:endParaRPr lang="ja-JP" altLang="en-US" sz="1800" dirty="0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205778" y="6180798"/>
            <a:ext cx="9514672" cy="7030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2438" indent="-452438">
              <a:buNone/>
            </a:pPr>
            <a:endParaRPr lang="ja-JP" altLang="en-US" sz="1600" dirty="0" smtClean="0">
              <a:latin typeface="+mn-ea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1232" y="2420888"/>
            <a:ext cx="5582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16" name="ホームベース 15"/>
          <p:cNvSpPr/>
          <p:nvPr/>
        </p:nvSpPr>
        <p:spPr>
          <a:xfrm>
            <a:off x="219429" y="6100269"/>
            <a:ext cx="9128955" cy="569091"/>
          </a:xfrm>
          <a:prstGeom prst="homePlat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  <a:latin typeface="+mn-ea"/>
              </a:rPr>
              <a:t>３．第１１回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WTO</a:t>
            </a:r>
            <a:r>
              <a:rPr lang="ja-JP" altLang="en-US" b="1" dirty="0">
                <a:solidFill>
                  <a:schemeClr val="tx1"/>
                </a:solidFill>
                <a:latin typeface="+mn-ea"/>
              </a:rPr>
              <a:t>閣僚会議（</a:t>
            </a:r>
            <a:r>
              <a:rPr lang="en-US" altLang="ja-JP" b="1" dirty="0">
                <a:solidFill>
                  <a:schemeClr val="tx1"/>
                </a:solidFill>
                <a:latin typeface="+mn-ea"/>
              </a:rPr>
              <a:t>MC</a:t>
            </a:r>
            <a:r>
              <a:rPr lang="ja-JP" altLang="en-US" b="1" dirty="0">
                <a:solidFill>
                  <a:schemeClr val="tx1"/>
                </a:solidFill>
                <a:latin typeface="+mn-ea"/>
              </a:rPr>
              <a:t>１１</a:t>
            </a:r>
            <a:r>
              <a:rPr lang="ja-JP" altLang="en-US" b="1" dirty="0" smtClean="0">
                <a:solidFill>
                  <a:schemeClr val="tx1"/>
                </a:solidFill>
                <a:latin typeface="+mn-ea"/>
              </a:rPr>
              <a:t>）の成果のため連携が必要</a:t>
            </a:r>
            <a:endParaRPr lang="ja-JP" altLang="en-US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フローチャート : 代替処理 16"/>
          <p:cNvSpPr/>
          <p:nvPr/>
        </p:nvSpPr>
        <p:spPr>
          <a:xfrm>
            <a:off x="402761" y="2631362"/>
            <a:ext cx="3713381" cy="645675"/>
          </a:xfrm>
          <a:prstGeom prst="flowChartAlternateProcess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（１）</a:t>
            </a:r>
            <a:r>
              <a:rPr lang="ja-JP" altLang="en-US" b="1" spc="-150" dirty="0" smtClean="0">
                <a:solidFill>
                  <a:schemeClr val="bg1"/>
                </a:solidFill>
              </a:rPr>
              <a:t>成長</a:t>
            </a:r>
            <a:r>
              <a:rPr lang="ja-JP" altLang="en-US" b="1" spc="-150" dirty="0">
                <a:solidFill>
                  <a:schemeClr val="bg1"/>
                </a:solidFill>
              </a:rPr>
              <a:t>の原動力として</a:t>
            </a:r>
            <a:r>
              <a:rPr lang="ja-JP" altLang="en-US" b="1" spc="-150" dirty="0" smtClean="0">
                <a:solidFill>
                  <a:schemeClr val="bg1"/>
                </a:solidFill>
              </a:rPr>
              <a:t>の自由貿易</a:t>
            </a:r>
            <a:endParaRPr lang="ja-JP" altLang="en-US" b="1" spc="-150" dirty="0">
              <a:solidFill>
                <a:schemeClr val="bg1"/>
              </a:solidFill>
            </a:endParaRPr>
          </a:p>
        </p:txBody>
      </p:sp>
      <p:sp>
        <p:nvSpPr>
          <p:cNvPr id="18" name="フローチャート : 代替処理 17"/>
          <p:cNvSpPr/>
          <p:nvPr/>
        </p:nvSpPr>
        <p:spPr>
          <a:xfrm>
            <a:off x="382757" y="3496476"/>
            <a:ext cx="3753391" cy="623244"/>
          </a:xfrm>
          <a:prstGeom prst="flowChartAlternateProcess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bg1"/>
                </a:solidFill>
              </a:rPr>
              <a:t>（２）包摂的</a:t>
            </a:r>
            <a:r>
              <a:rPr lang="ja-JP" altLang="en-US" b="1" dirty="0">
                <a:solidFill>
                  <a:schemeClr val="bg1"/>
                </a:solidFill>
              </a:rPr>
              <a:t>な経済の実現</a:t>
            </a:r>
          </a:p>
        </p:txBody>
      </p:sp>
      <p:sp>
        <p:nvSpPr>
          <p:cNvPr id="19" name="フローチャート : 代替処理 18"/>
          <p:cNvSpPr/>
          <p:nvPr/>
        </p:nvSpPr>
        <p:spPr>
          <a:xfrm>
            <a:off x="391668" y="4330008"/>
            <a:ext cx="3775573" cy="686230"/>
          </a:xfrm>
          <a:prstGeom prst="flowChartAlternate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914400" hangingPunct="0"/>
            <a:r>
              <a:rPr lang="ja-JP" altLang="en-US" b="1" dirty="0" smtClean="0">
                <a:solidFill>
                  <a:schemeClr val="bg1"/>
                </a:solidFill>
              </a:rPr>
              <a:t>（３</a:t>
            </a:r>
            <a:r>
              <a:rPr lang="ja-JP" altLang="en-US" b="1" dirty="0">
                <a:solidFill>
                  <a:schemeClr val="bg1"/>
                </a:solidFill>
              </a:rPr>
              <a:t>）</a:t>
            </a:r>
            <a:r>
              <a:rPr lang="ja-JP" altLang="en-US" b="1" spc="-150" dirty="0" smtClean="0">
                <a:solidFill>
                  <a:schemeClr val="bg1"/>
                </a:solidFill>
              </a:rPr>
              <a:t>多角的貿易体制の更なる強化</a:t>
            </a:r>
            <a:endParaRPr lang="ja-JP" altLang="en-US" b="1" spc="-150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158694" y="2692590"/>
            <a:ext cx="5156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/>
            <a:r>
              <a:rPr lang="ja-JP" altLang="en-US" sz="1400" b="1" dirty="0">
                <a:solidFill>
                  <a:srgbClr val="004D00"/>
                </a:solidFill>
                <a:latin typeface="+mn-ea"/>
              </a:rPr>
              <a:t>－</a:t>
            </a:r>
            <a:r>
              <a:rPr kumimoji="1" lang="ja-JP" altLang="en-US" sz="1400" b="1" dirty="0" smtClean="0">
                <a:solidFill>
                  <a:srgbClr val="004D00"/>
                </a:solidFill>
                <a:latin typeface="+mn-ea"/>
              </a:rPr>
              <a:t>自由で公正でルールに基づく貿易は成長の原動力</a:t>
            </a:r>
            <a:endParaRPr kumimoji="1" lang="en-US" altLang="ja-JP" sz="1400" b="1" dirty="0" smtClean="0">
              <a:solidFill>
                <a:srgbClr val="004D00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rgbClr val="004D00"/>
                </a:solidFill>
                <a:latin typeface="+mn-ea"/>
              </a:rPr>
              <a:t>－グローバル経済において保護主義は解決策ではない</a:t>
            </a:r>
            <a:endParaRPr kumimoji="1" lang="ja-JP" altLang="en-US" sz="1400" b="1" dirty="0">
              <a:solidFill>
                <a:srgbClr val="004D00"/>
              </a:solidFill>
              <a:latin typeface="+mn-ea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67241" y="3512521"/>
            <a:ext cx="5373734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ja-JP" altLang="en-US" sz="1400" b="1" dirty="0" smtClean="0">
                <a:solidFill>
                  <a:srgbClr val="004D00"/>
                </a:solidFill>
                <a:latin typeface="+mn-ea"/>
              </a:rPr>
              <a:t>－グローバル化への疑念に対処するための適切な政策が必要</a:t>
            </a:r>
            <a:endParaRPr lang="en-US" altLang="ja-JP" sz="1400" b="1" dirty="0" smtClean="0">
              <a:solidFill>
                <a:srgbClr val="004D00"/>
              </a:solidFill>
              <a:latin typeface="+mn-ea"/>
            </a:endParaRPr>
          </a:p>
          <a:p>
            <a:r>
              <a:rPr lang="ja-JP" altLang="en-US" sz="1400" b="1" dirty="0" smtClean="0">
                <a:solidFill>
                  <a:srgbClr val="004D00"/>
                </a:solidFill>
                <a:latin typeface="+mn-ea"/>
              </a:rPr>
              <a:t>－</a:t>
            </a:r>
            <a:r>
              <a:rPr lang="ja-JP" altLang="en-US" sz="1400" b="1" dirty="0">
                <a:solidFill>
                  <a:srgbClr val="004D00"/>
                </a:solidFill>
                <a:latin typeface="+mn-ea"/>
              </a:rPr>
              <a:t>格差</a:t>
            </a:r>
            <a:r>
              <a:rPr lang="ja-JP" altLang="en-US" sz="1400" b="1" dirty="0" smtClean="0">
                <a:solidFill>
                  <a:srgbClr val="004D00"/>
                </a:solidFill>
                <a:latin typeface="+mn-ea"/>
              </a:rPr>
              <a:t>の解消に貢献，</a:t>
            </a:r>
            <a:r>
              <a:rPr kumimoji="1" lang="ja-JP" altLang="en-US" sz="1400" b="1" dirty="0" smtClean="0">
                <a:solidFill>
                  <a:srgbClr val="004D00"/>
                </a:solidFill>
                <a:latin typeface="+mn-ea"/>
              </a:rPr>
              <a:t>成長と分配の好循環を実現</a:t>
            </a:r>
            <a:endParaRPr kumimoji="1" lang="ja-JP" altLang="en-US" sz="1400" b="1" dirty="0">
              <a:solidFill>
                <a:srgbClr val="004D00"/>
              </a:solidFill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530" y="4277574"/>
            <a:ext cx="5732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/>
            <a:r>
              <a:rPr kumimoji="1" lang="ja-JP" altLang="en-US" sz="1400" b="1" dirty="0" smtClean="0">
                <a:solidFill>
                  <a:srgbClr val="004D00"/>
                </a:solidFill>
                <a:latin typeface="+mn-ea"/>
              </a:rPr>
              <a:t>－ルールに基づく自由で開かれた多角的貿易体制が世界経済の支柱</a:t>
            </a:r>
            <a:endParaRPr kumimoji="1" lang="en-US" altLang="ja-JP" sz="1400" b="1" dirty="0" smtClean="0">
              <a:solidFill>
                <a:srgbClr val="004D00"/>
              </a:solidFill>
              <a:latin typeface="+mn-ea"/>
            </a:endParaRPr>
          </a:p>
          <a:p>
            <a:r>
              <a:rPr kumimoji="1" lang="ja-JP" altLang="en-US" sz="1400" b="1" dirty="0" smtClean="0">
                <a:solidFill>
                  <a:srgbClr val="004D00"/>
                </a:solidFill>
                <a:latin typeface="+mn-ea"/>
              </a:rPr>
              <a:t>－包括的で高い水準の複数国間協定や二国間・地域間の取組が</a:t>
            </a:r>
            <a:endParaRPr kumimoji="1" lang="en-US" altLang="ja-JP" sz="1400" b="1" dirty="0" smtClean="0">
              <a:solidFill>
                <a:srgbClr val="004D00"/>
              </a:solidFill>
              <a:latin typeface="+mn-ea"/>
            </a:endParaRPr>
          </a:p>
          <a:p>
            <a:r>
              <a:rPr lang="ja-JP" altLang="en-US" sz="1400" b="1" dirty="0">
                <a:solidFill>
                  <a:srgbClr val="004D00"/>
                </a:solidFill>
                <a:latin typeface="+mn-ea"/>
              </a:rPr>
              <a:t>　</a:t>
            </a:r>
            <a:r>
              <a:rPr lang="ja-JP" altLang="en-US" sz="1400" b="1" dirty="0" smtClean="0">
                <a:solidFill>
                  <a:srgbClr val="004D00"/>
                </a:solidFill>
                <a:latin typeface="+mn-ea"/>
              </a:rPr>
              <a:t> </a:t>
            </a:r>
            <a:r>
              <a:rPr kumimoji="1" lang="ja-JP" altLang="en-US" sz="1400" b="1" dirty="0" smtClean="0">
                <a:solidFill>
                  <a:srgbClr val="004D00"/>
                </a:solidFill>
                <a:latin typeface="+mn-ea"/>
              </a:rPr>
              <a:t>多角的貿易体制を補完（日本は，日ＥＵ・ＥＰＡ，ＲＣＥＰ</a:t>
            </a:r>
            <a:r>
              <a:rPr lang="ja-JP" altLang="en-US" sz="1400" b="1" dirty="0">
                <a:solidFill>
                  <a:srgbClr val="004D00"/>
                </a:solidFill>
                <a:latin typeface="+mn-ea"/>
              </a:rPr>
              <a:t>，</a:t>
            </a:r>
            <a:r>
              <a:rPr kumimoji="1" lang="ja-JP" altLang="en-US" sz="1400" b="1" dirty="0" smtClean="0">
                <a:solidFill>
                  <a:srgbClr val="004D00"/>
                </a:solidFill>
                <a:latin typeface="+mn-ea"/>
              </a:rPr>
              <a:t>ＴＰＰを推進）</a:t>
            </a:r>
            <a:endParaRPr kumimoji="1" lang="ja-JP" altLang="en-US" sz="1400" b="1" dirty="0">
              <a:solidFill>
                <a:srgbClr val="004D00"/>
              </a:solidFill>
              <a:latin typeface="+mn-ea"/>
            </a:endParaRPr>
          </a:p>
        </p:txBody>
      </p:sp>
      <p:sp>
        <p:nvSpPr>
          <p:cNvPr id="22" name="ホームベース 21"/>
          <p:cNvSpPr/>
          <p:nvPr/>
        </p:nvSpPr>
        <p:spPr>
          <a:xfrm>
            <a:off x="204364" y="5374332"/>
            <a:ext cx="9128955" cy="576064"/>
          </a:xfrm>
          <a:prstGeom prst="homePlat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２．</a:t>
            </a:r>
            <a:r>
              <a:rPr lang="ja-JP" altLang="en-US" b="1" dirty="0" smtClean="0">
                <a:solidFill>
                  <a:schemeClr val="tx1"/>
                </a:solidFill>
                <a:latin typeface="+mn-ea"/>
              </a:rPr>
              <a:t>ＷＴＯの信頼性を更に高めるためには，協定の執行確保等，更なる強化が必要</a:t>
            </a:r>
            <a:endParaRPr lang="ja-JP" altLang="en-US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4" name="ホームベース 23"/>
          <p:cNvSpPr/>
          <p:nvPr/>
        </p:nvSpPr>
        <p:spPr>
          <a:xfrm>
            <a:off x="245722" y="1728804"/>
            <a:ext cx="9128955" cy="692084"/>
          </a:xfrm>
          <a:prstGeom prst="homePlat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１．日本政府とＷＴＯとの間で以下の３つを基礎と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の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認識を共有</a:t>
            </a:r>
            <a:endParaRPr lang="en-US" altLang="ja-JP" sz="2000" b="1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　　　　　　　　　　　　　　　　　　　　　　　　　　　　　　　　　　発信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</a:rPr>
              <a:t>の</a:t>
            </a:r>
            <a:r>
              <a:rPr lang="ja-JP" altLang="en-US" sz="2000" b="1" dirty="0" smtClean="0">
                <a:solidFill>
                  <a:schemeClr val="tx1"/>
                </a:solidFill>
                <a:latin typeface="+mn-ea"/>
              </a:rPr>
              <a:t>強化で一致</a:t>
            </a:r>
            <a:endParaRPr lang="ja-JP" altLang="en-US" sz="2000" b="1" dirty="0">
              <a:solidFill>
                <a:schemeClr val="tx1"/>
              </a:solidFill>
              <a:latin typeface="+mn-ea"/>
            </a:endParaRPr>
          </a:p>
        </p:txBody>
      </p:sp>
      <p:pic>
        <p:nvPicPr>
          <p:cNvPr id="1026" name="Picture 2" descr="ＷＴＯ に対する画像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069" y="194410"/>
            <a:ext cx="1268744" cy="842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4" descr="日本 に対する画像結果"/>
          <p:cNvSpPr>
            <a:spLocks noChangeAspect="1" noChangeArrowheads="1"/>
          </p:cNvSpPr>
          <p:nvPr/>
        </p:nvSpPr>
        <p:spPr bwMode="auto">
          <a:xfrm>
            <a:off x="67756" y="-944563"/>
            <a:ext cx="3038829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AutoShape 6" descr="日本 に対する画像結果"/>
          <p:cNvSpPr>
            <a:spLocks noChangeAspect="1" noChangeArrowheads="1"/>
          </p:cNvSpPr>
          <p:nvPr/>
        </p:nvSpPr>
        <p:spPr bwMode="auto">
          <a:xfrm>
            <a:off x="230369" y="-792163"/>
            <a:ext cx="3038829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68" y="277000"/>
            <a:ext cx="1190510" cy="776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51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ユーザー定義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7365D"/>
      </a:accent1>
      <a:accent2>
        <a:srgbClr val="006600"/>
      </a:accent2>
      <a:accent3>
        <a:srgbClr val="FF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658</TotalTime>
  <Words>201</Words>
  <Application>Microsoft Office PowerPoint</Application>
  <PresentationFormat>ユーザー設定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日本国と世界貿易機関の共同声明のポイント</vt:lpstr>
    </vt:vector>
  </TitlesOfParts>
  <Company>外務省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アゼベドWTO事務局長の訪日</dc:title>
  <dc:creator>情報通信課２</dc:creator>
  <cp:lastModifiedBy>情報通信課</cp:lastModifiedBy>
  <cp:revision>53</cp:revision>
  <cp:lastPrinted>2017-05-22T08:01:03Z</cp:lastPrinted>
  <dcterms:created xsi:type="dcterms:W3CDTF">2017-03-30T05:45:42Z</dcterms:created>
  <dcterms:modified xsi:type="dcterms:W3CDTF">2017-05-22T08:24:15Z</dcterms:modified>
</cp:coreProperties>
</file>